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368" r:id="rId4"/>
    <p:sldId id="281" r:id="rId5"/>
    <p:sldId id="259" r:id="rId6"/>
    <p:sldId id="266" r:id="rId7"/>
    <p:sldId id="369" r:id="rId8"/>
    <p:sldId id="288" r:id="rId9"/>
    <p:sldId id="372" r:id="rId10"/>
    <p:sldId id="373" r:id="rId11"/>
    <p:sldId id="374" r:id="rId12"/>
    <p:sldId id="375" r:id="rId13"/>
    <p:sldId id="376" r:id="rId14"/>
    <p:sldId id="378" r:id="rId15"/>
    <p:sldId id="379" r:id="rId16"/>
    <p:sldId id="380" r:id="rId17"/>
    <p:sldId id="381" r:id="rId18"/>
    <p:sldId id="382" r:id="rId19"/>
    <p:sldId id="383" r:id="rId20"/>
    <p:sldId id="384" r:id="rId21"/>
  </p:sldIdLst>
  <p:sldSz cx="9144000" cy="6858000" type="screen4x3"/>
  <p:notesSz cx="9144000" cy="6858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CC"/>
    <a:srgbClr val="CC0000"/>
    <a:srgbClr val="9BBBE5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93" autoAdjust="0"/>
    <p:restoredTop sz="85006" autoAdjust="0"/>
  </p:normalViewPr>
  <p:slideViewPr>
    <p:cSldViewPr>
      <p:cViewPr varScale="1">
        <p:scale>
          <a:sx n="119" d="100"/>
          <a:sy n="119" d="100"/>
        </p:scale>
        <p:origin x="1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68"/>
    </p:cViewPr>
  </p:sorterViewPr>
  <p:notesViewPr>
    <p:cSldViewPr>
      <p:cViewPr varScale="1">
        <p:scale>
          <a:sx n="83" d="100"/>
          <a:sy n="83" d="100"/>
        </p:scale>
        <p:origin x="-1722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2FA0F32-5D96-4EAF-9C2E-A3A582930920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482CD72-0EF2-4FEF-BAA5-65A1F9F02D9F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9719454F-52BC-4FC7-A117-36040C298B4C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18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BAF9F4-6D7E-4490-9338-86F367F86D87}" type="slidenum">
              <a:rPr lang="en-US" altLang="es-E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s-E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39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B9CBB1-A668-4C16-8CE5-A4B80DE1974B}" type="slidenum">
              <a:rPr lang="en-US" altLang="es-E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s-E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38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3C25A1-C3F8-4FF3-8B35-4DC45AE4CFF0}" type="slidenum">
              <a:rPr lang="en-US" altLang="es-E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s-E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30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5ABC4F-E346-46A6-89CC-FEBC1AF28A70}" type="slidenum">
              <a:rPr lang="en-US" altLang="es-E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s-E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146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A4F2D70F-94E6-44F9-9A3F-E359EE823BF4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14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37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059764C6-9111-46C9-BABD-8BFB7F736FFB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15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7A89818D-2433-4742-94B0-03C15B3ADDFE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16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A5F81404-F1E9-4F3A-A0E4-68F43BA40BC3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17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34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28EB3406-DCA2-482E-A4F2-7CE4F628E78E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18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61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570A7E8B-BC17-446C-BE20-405A9C205088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19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2841B197-B5AE-4AB2-8C9D-DF8D4D7E5B20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2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47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9E8106F6-CFF6-4A7D-AFB3-48F14D73EE0A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20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48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C8B7E966-1769-41BB-B925-921D202B524D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3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F6003A6B-6579-4EA5-89C2-F9DCA4E564FF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4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49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09703C1B-D780-4A46-97B9-835211646A80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5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59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DA9C58CF-2681-4C55-B503-1F1A53719753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6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DAD17073-19B0-40D1-A1F5-0804153BC90C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7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fld id="{005893EE-3AC7-4D4F-B5DA-489A23D35DBC}" type="slidenum">
              <a:rPr lang="en-US" altLang="es-ES" sz="1200" smtClean="0">
                <a:solidFill>
                  <a:srgbClr val="000000"/>
                </a:solidFill>
                <a:sym typeface="Arial" panose="020B0604020202020204" pitchFamily="34" charset="0"/>
              </a:rPr>
              <a:pPr>
                <a:buSzPct val="100000"/>
              </a:pPr>
              <a:t>8</a:t>
            </a:fld>
            <a:endParaRPr lang="en-US" altLang="es-ES" sz="1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58</a:t>
            </a:r>
          </a:p>
          <a:p>
            <a:endParaRPr lang="en-US" altLang="es-ES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38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1061A7-AEF6-42D8-A644-1FE5F23D006D}" type="slidenum">
              <a:rPr lang="en-US" altLang="es-E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s-E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7C9D4-78EE-4082-AD33-6105D15049B7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6623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31B9-9A54-4C51-81F6-245EB124F307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71365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0FEF1-B537-4A4F-9B0E-5A66FE02E75E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825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4EDB-DE84-4133-A63D-5B263538B097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4930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8F504-804D-42FE-9E14-409F67CCA949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65418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C0BB4-64BA-4DC1-8B4F-3693CCDF3EE1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1787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29EC-E7F1-47AE-8C1D-CA63270AEFB1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76527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702FD-8D6D-46BA-A10C-0FE7DB4F2243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130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3BC09-B5B8-47CB-8F62-D0C0F54F629F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7920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E9AB-2921-4079-98DC-392599979C7A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52303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E63E4-DE5C-4FF8-B5D5-4B86EC16F7B7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300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5FC90-7265-4973-861D-1FD364E209B8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1256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027C4-0049-414F-97E4-CF35D81E7D34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7008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C8F8-43A8-49D6-9FEC-442653432C6A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840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907AF80-35EF-4475-8A7B-AA9CA5E064C0}" type="slidenum">
              <a:rPr lang="en-US" altLang="es-ES"/>
              <a:pPr>
                <a:defRPr/>
              </a:pPr>
              <a:t>‹Nr.›</a:t>
            </a:fld>
            <a:endParaRPr lang="en-US" altLang="es-ES"/>
          </a:p>
        </p:txBody>
      </p:sp>
      <p:pic>
        <p:nvPicPr>
          <p:cNvPr id="1031" name="Picture 7" descr="H:\logos\LCI_emblem_1C_RGB_small-tra.gi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8382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8534400" cy="1524000"/>
          </a:xfrm>
        </p:spPr>
        <p:txBody>
          <a:bodyPr/>
          <a:lstStyle/>
          <a:p>
            <a:r>
              <a:rPr lang="en-US" altLang="es-ES" sz="6000" b="1">
                <a:solidFill>
                  <a:srgbClr val="000000"/>
                </a:solidFill>
                <a:sym typeface="Arial" panose="020B0604020202020204" pitchFamily="34" charset="0"/>
              </a:rPr>
              <a:t>Deberes de la Mesa Directiva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41800"/>
            <a:ext cx="6400800" cy="6858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Obligaciones y Responsabilidades</a:t>
            </a:r>
          </a:p>
        </p:txBody>
      </p:sp>
      <p:pic>
        <p:nvPicPr>
          <p:cNvPr id="4100" name="Picture 7" descr="H:\logos\LCI_emblem_1C_RGB_small-tr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381000"/>
            <a:ext cx="20383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¿Papel del Secretario del Club?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620000" cy="152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	El secretario del club es también miembro de la junta directiva del club.</a:t>
            </a:r>
          </a:p>
        </p:txBody>
      </p:sp>
      <p:pic>
        <p:nvPicPr>
          <p:cNvPr id="22532" name="Picture 4" descr="board-of-direc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4425"/>
            <a:ext cx="3276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8" descr="D:\Club Officer Training\Up to Date\runn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46313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Papel del Secretario del Club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057400"/>
          </a:xfrm>
        </p:spPr>
        <p:txBody>
          <a:bodyPr/>
          <a:lstStyle/>
          <a:p>
            <a:pPr marL="282575" indent="-282575">
              <a:buFontTx/>
              <a:buNone/>
            </a:pP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	El cargo de secretario del club está bajo la supervisión y dirección del presidente del club y de los demás miembros de la junta directiva. 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57200" y="4114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Este cargo constituye un papel de apoyo fundamental dentro del club.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 advAuto="1000"/>
      <p:bldP spid="4506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Papel del Secretario del Club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286000"/>
            <a:ext cx="8153400" cy="2514600"/>
          </a:xfrm>
        </p:spPr>
        <p:txBody>
          <a:bodyPr/>
          <a:lstStyle/>
          <a:p>
            <a:pPr marL="282575" indent="-282575">
              <a:buFontTx/>
              <a:buNone/>
            </a:pP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	El secretario de club es el vínculo clave de comunicación entre el club, el distrito y la asociación.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44958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3275" indent="-282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/>
            <a:endParaRPr lang="es-ES" altLang="es-ES">
              <a:latin typeface="Times New Roman" panose="02020603050405020304" pitchFamily="18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57200" y="3733800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95338" indent="-334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buFontTx/>
              <a:buChar char="•"/>
            </a:pPr>
            <a:r>
              <a:rPr lang="en-US" altLang="es-E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Toda la correspondencia, que entra y sale del club, pasa por manos del secretario.</a:t>
            </a:r>
          </a:p>
        </p:txBody>
      </p:sp>
      <p:pic>
        <p:nvPicPr>
          <p:cNvPr id="56332" name="Picture 12" descr="D:\Club Officer Training\Up to Date\in-and-ou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1" b="16594"/>
          <a:stretch>
            <a:fillRect/>
          </a:stretch>
        </p:blipFill>
        <p:spPr bwMode="auto">
          <a:xfrm>
            <a:off x="3625850" y="4800600"/>
            <a:ext cx="53657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562600"/>
            <a:ext cx="1343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1000"/>
      <p:bldP spid="563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Papel del Secretario del Club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‘</a:t>
            </a:r>
            <a:r>
              <a:rPr lang="en-US" altLang="es-ES" i="1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Toda la correspondencia</a:t>
            </a: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’ incluye las preguntas del público, la correspondencia con el distrito y la oficina internacional, los anuncios a los socios del club y otros tipos de correspondencia. </a:t>
            </a:r>
          </a:p>
        </p:txBody>
      </p:sp>
      <p:pic>
        <p:nvPicPr>
          <p:cNvPr id="28676" name="Picture 6" descr="C:\Documents and Settings\jcella\Application Data\Microsoft\Media Catalog\Downloaded Clips\cla5\j0413668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24431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¿Cuál es el 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papel del tesorero del club?</a:t>
            </a:r>
          </a:p>
        </p:txBody>
      </p:sp>
      <p:pic>
        <p:nvPicPr>
          <p:cNvPr id="6147" name="Picture 5" descr="pi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68613"/>
            <a:ext cx="3267075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7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papel del tesorero del club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</a:t>
            </a:r>
            <a:r>
              <a:rPr lang="en-US" altLang="es-ES" b="1">
                <a:solidFill>
                  <a:srgbClr val="000000"/>
                </a:solidFill>
                <a:sym typeface="Arial" panose="020B0604020202020204" pitchFamily="34" charset="0"/>
              </a:rPr>
              <a:t>tesorero del club </a:t>
            </a: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 responsable de los asuntos financieros relacionados con el club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Mantiene registros exactos de las finanzas y cuentas corrientes del club.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 miembro de la junta directiva del club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54563"/>
            <a:ext cx="182880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Reuniones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</a:t>
            </a:r>
            <a:r>
              <a:rPr lang="en-US" altLang="es-ES">
                <a:solidFill>
                  <a:srgbClr val="E28700"/>
                </a:solidFill>
                <a:sym typeface="Arial" panose="020B0604020202020204" pitchFamily="34" charset="0"/>
              </a:rPr>
              <a:t>tesorero </a:t>
            </a: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debe asistir a las reuniones de la junta directiva y a las reuniones del club</a:t>
            </a:r>
          </a:p>
        </p:txBody>
      </p:sp>
      <p:pic>
        <p:nvPicPr>
          <p:cNvPr id="9220" name="Picture 5" descr="attndmtg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25975"/>
            <a:ext cx="36909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Papel del tesorero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(Reuniones)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Reuniones de la junta directiva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Cerciorarse de que todos los pagos hayan sido aprobados por la junta directiva y registrados en las actas de reunión de la junta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Presentar en las reuniones informes de los balances ya cuadrados con partidas de ingresos y gastos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Papel del tesorero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(Reuniones)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Reuniones del club: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Mantener informados a los socios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Estar preparado para presentar información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		financiera en las reuniones del club</a:t>
            </a:r>
          </a:p>
          <a:p>
            <a:pPr lvl="2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Los informes orales deben ser breves, objetivos y concisos.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Estar preparado para hacer colectas y extender recibos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4669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97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Mantenimiento en orden de las finanzas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tesorero del club es el encargado de mantener en orden las finanzas del club</a:t>
            </a:r>
          </a:p>
          <a:p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Recibir todo el dinero relacionado con el club (por lo general a través del secretario)</a:t>
            </a:r>
          </a:p>
          <a:p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Trabajar con el secretario para enviar la factura de las cuotas del club aproximadamente 10 días antes de que comience el período de pago de cuotas</a:t>
            </a:r>
          </a:p>
          <a:p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Trabajar con la junta directiva del club para determinar la organización de las finanzas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¿Cuál es el papel del 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Presidente del Club?</a:t>
            </a:r>
          </a:p>
        </p:txBody>
      </p:sp>
      <p:pic>
        <p:nvPicPr>
          <p:cNvPr id="6147" name="Picture 8" descr="C:\Documents and Settings\jcella\Application Data\Microsoft\Media Catalog\Downloaded Clips\cl7\bd19908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3657600"/>
            <a:ext cx="2514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Papel del tesorero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(Relacionado con el mantenimiento de las finanzas)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Trabajar con la junta directiva del club para:</a:t>
            </a:r>
          </a:p>
          <a:p>
            <a:pPr lvl="1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Preparar presupuestos</a:t>
            </a:r>
          </a:p>
          <a:p>
            <a:pPr lvl="2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Administración del presupuesto</a:t>
            </a:r>
          </a:p>
          <a:p>
            <a:pPr lvl="3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Determinar de forma periódica la colecta de las cuotas (anuales y semestrales)</a:t>
            </a:r>
          </a:p>
          <a:p>
            <a:pPr lvl="3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Determinar el monto que las cuotas del club deben cubrir:</a:t>
            </a:r>
          </a:p>
          <a:p>
            <a:pPr lvl="4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Cuotas del distrito, distrito múltiple e internacionales</a:t>
            </a:r>
          </a:p>
          <a:p>
            <a:pPr lvl="4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Todos los demás gastos administrativos que se espera tener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81538"/>
            <a:ext cx="19812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2590800"/>
            <a:ext cx="402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E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[Administración y actividades]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2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s-ES" sz="4200">
                <a:solidFill>
                  <a:srgbClr val="000000"/>
                </a:solidFill>
                <a:sym typeface="Arial" panose="020B0604020202020204" pitchFamily="34" charset="0"/>
              </a:rPr>
              <a:t>Papel del Presidente de Club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91450" cy="6858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presidente es el dirigente ejecutivo del club.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85800" y="2895600"/>
            <a:ext cx="77343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603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s-ES" sz="3000">
                <a:solidFill>
                  <a:srgbClr val="000000"/>
                </a:solidFill>
                <a:sym typeface="Arial" panose="020B0604020202020204" pitchFamily="34" charset="0"/>
              </a:rPr>
              <a:t>La autoridad del presidente en el club no es absoluta. La autoridad del puesto proviene de: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85800" y="4343400"/>
            <a:ext cx="77724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buFont typeface="Wingdings" panose="05000000000000000000" pitchFamily="2" charset="2"/>
              <a:buChar char="ü"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club en su conjunto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s-ES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Arial" panose="020B0604020202020204" pitchFamily="34" charset="0"/>
              </a:rPr>
              <a:t>Estatutos y reglamentos del</a:t>
            </a: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 club o,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Estatutos y reglamentos internacionales</a:t>
            </a:r>
          </a:p>
        </p:txBody>
      </p:sp>
      <p:pic>
        <p:nvPicPr>
          <p:cNvPr id="8198" name="Picture 6" descr="jen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81600"/>
            <a:ext cx="11874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bldLvl="2" autoUpdateAnimBg="0" advAuto="1000"/>
      <p:bldP spid="174084" grpId="0" autoUpdateAnimBg="0"/>
      <p:bldP spid="17408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143000"/>
          </a:xfrm>
        </p:spPr>
        <p:txBody>
          <a:bodyPr/>
          <a:lstStyle/>
          <a:p>
            <a:pPr algn="r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¿Quiénes forman 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la Junta Directiva?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La junta directiva consta del: 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362450" y="5059363"/>
            <a:ext cx="46291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y todos los demás vocales elegidos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066800" y="5059363"/>
            <a:ext cx="3295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Coordinador de club filial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362450" y="4572000"/>
            <a:ext cx="46291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Vocal del comité de socios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066800" y="4572000"/>
            <a:ext cx="32956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Tuercerrabos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362450" y="4084638"/>
            <a:ext cx="46291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Domador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066800" y="4084638"/>
            <a:ext cx="32956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Tesorero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362450" y="3597275"/>
            <a:ext cx="46291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Secretario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066800" y="3597275"/>
            <a:ext cx="32956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Vicepresidente(s)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362450" y="3109913"/>
            <a:ext cx="46291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Próximo pasado presidente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66800" y="3109913"/>
            <a:ext cx="32956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• Presidente del club </a:t>
            </a:r>
          </a:p>
        </p:txBody>
      </p:sp>
      <p:pic>
        <p:nvPicPr>
          <p:cNvPr id="10254" name="Picture 112" descr="board-of-direc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1638"/>
            <a:ext cx="3022600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  <p:bldP spid="30734" grpId="0" autoUpdateAnimBg="0"/>
      <p:bldP spid="30733" grpId="0" autoUpdateAnimBg="0"/>
      <p:bldP spid="30732" grpId="0" autoUpdateAnimBg="0"/>
      <p:bldP spid="30731" grpId="0" autoUpdateAnimBg="0"/>
      <p:bldP spid="30730" grpId="0" autoUpdateAnimBg="0"/>
      <p:bldP spid="30729" grpId="0" autoUpdateAnimBg="0"/>
      <p:bldP spid="30728" grpId="0" autoUpdateAnimBg="0"/>
      <p:bldP spid="30727" grpId="0" autoUpdateAnimBg="0"/>
      <p:bldP spid="30726" grpId="0" autoUpdateAnimBg="0"/>
      <p:bldP spid="307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s-ES" sz="4200">
                <a:solidFill>
                  <a:srgbClr val="000000"/>
                </a:solidFill>
                <a:sym typeface="Arial" panose="020B0604020202020204" pitchFamily="34" charset="0"/>
              </a:rPr>
              <a:t>Papel del Presidente de Club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6002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presidente de club preside todas las reuniones de la junta directiva y también del club.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pPr algn="r"/>
            <a:r>
              <a:rPr lang="en-US" altLang="es-ES" sz="4200">
                <a:solidFill>
                  <a:srgbClr val="000000"/>
                </a:solidFill>
                <a:sym typeface="Arial" panose="020B0604020202020204" pitchFamily="34" charset="0"/>
              </a:rPr>
              <a:t>Papel del </a:t>
            </a:r>
            <a:br>
              <a:rPr lang="en-US" altLang="es-ES" sz="4200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4200">
                <a:solidFill>
                  <a:srgbClr val="000000"/>
                </a:solidFill>
                <a:sym typeface="Arial" panose="020B0604020202020204" pitchFamily="34" charset="0"/>
              </a:rPr>
              <a:t>Presidente de Club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461963" algn="l"/>
              </a:tabLst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presidente es miembro activo del comité consultivo del gobernador en la Zona en que se encuentra el club.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>
              <a:spcBef>
                <a:spcPct val="20000"/>
              </a:spcBef>
              <a:buChar char="•"/>
              <a:tabLst>
                <a:tab pos="6842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842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842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42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–"/>
            </a:pPr>
            <a:r>
              <a:rPr lang="en-US" altLang="es-ES" sz="2800">
                <a:solidFill>
                  <a:srgbClr val="000000"/>
                </a:solidFill>
                <a:sym typeface="Arial" panose="020B0604020202020204" pitchFamily="34" charset="0"/>
              </a:rPr>
              <a:t> Como miembro activo, el presidente debe: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-152400" y="3887788"/>
            <a:ext cx="80772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342900" algn="l"/>
                <a:tab pos="736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93750" indent="-336550">
              <a:spcBef>
                <a:spcPct val="20000"/>
              </a:spcBef>
              <a:buChar char="–"/>
              <a:tabLst>
                <a:tab pos="342900" algn="l"/>
                <a:tab pos="736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174625">
              <a:spcBef>
                <a:spcPct val="20000"/>
              </a:spcBef>
              <a:buChar char="•"/>
              <a:tabLst>
                <a:tab pos="342900" algn="l"/>
                <a:tab pos="736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36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r">
              <a:buFont typeface="Wingdings" panose="05000000000000000000" pitchFamily="2" charset="2"/>
              <a:buChar char="ü"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Asistir a las reuniones que se requiera (zona o región)</a:t>
            </a:r>
          </a:p>
          <a:p>
            <a:pPr lvl="1" algn="r">
              <a:buFont typeface="Wingdings" panose="05000000000000000000" pitchFamily="2" charset="2"/>
              <a:buChar char="ü"/>
            </a:pPr>
            <a:r>
              <a:rPr lang="en-US" altLang="es-ES" sz="2600">
                <a:solidFill>
                  <a:srgbClr val="000000"/>
                </a:solidFill>
                <a:sym typeface="Arial" panose="020B0604020202020204" pitchFamily="34" charset="0"/>
              </a:rPr>
              <a:t>Dar un breve informe sobre las actividades y afiliación en el club</a:t>
            </a:r>
          </a:p>
          <a:p>
            <a:pPr lvl="2" algn="r"/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El secretario del club puede ayudar a preparar este informe.</a:t>
            </a:r>
          </a:p>
        </p:txBody>
      </p:sp>
      <p:pic>
        <p:nvPicPr>
          <p:cNvPr id="14342" name="Picture 6" descr="C:\Documents and Settings\jcella\Application Data\Microsoft\Media Catalog\Downloaded Clips\cl24\j0090344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300"/>
            <a:ext cx="1905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"/>
      <p:bldP spid="12292" grpId="0" autoUpdateAnimBg="0"/>
      <p:bldP spid="1229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Deberes presidenciales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3000">
                <a:solidFill>
                  <a:srgbClr val="000000"/>
                </a:solidFill>
                <a:sym typeface="Arial" panose="020B0604020202020204" pitchFamily="34" charset="0"/>
              </a:rPr>
              <a:t>(en cuanto a los comités)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144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625475" algn="l"/>
              </a:tabLst>
            </a:pPr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Es deber del presidente nombrar los comités permanentes y especiales del club</a:t>
            </a:r>
          </a:p>
        </p:txBody>
      </p:sp>
      <p:pic>
        <p:nvPicPr>
          <p:cNvPr id="175109" name="Picture 5" descr="D:\Club Officer Training\Up to Date\appoi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9838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  <a:t>Deberes presidenciales</a:t>
            </a:r>
            <a:br>
              <a:rPr lang="en-US" altLang="es-ES">
                <a:solidFill>
                  <a:srgbClr val="000000"/>
                </a:solidFill>
                <a:sym typeface="Arial" panose="020B0604020202020204" pitchFamily="34" charset="0"/>
              </a:rPr>
            </a:br>
            <a:r>
              <a:rPr lang="en-US" altLang="es-ES" sz="3000">
                <a:solidFill>
                  <a:srgbClr val="000000"/>
                </a:solidFill>
                <a:sym typeface="Arial" panose="020B0604020202020204" pitchFamily="34" charset="0"/>
              </a:rPr>
              <a:t>(en cuanto a los comités)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95600"/>
            <a:ext cx="7772400" cy="35814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altLang="es-ES" sz="2400" b="1">
                <a:solidFill>
                  <a:srgbClr val="000000"/>
                </a:solidFill>
                <a:sym typeface="Arial" panose="020B0604020202020204" pitchFamily="34" charset="0"/>
              </a:rPr>
              <a:t>Los comités permanentes</a:t>
            </a:r>
            <a:r>
              <a:rPr lang="en-US" altLang="es-ES" sz="2400">
                <a:solidFill>
                  <a:srgbClr val="000000"/>
                </a:solidFill>
                <a:sym typeface="Arial" panose="020B0604020202020204" pitchFamily="34" charset="0"/>
              </a:rPr>
              <a:t> son comités y cargos que siempre existen en el club.</a:t>
            </a:r>
          </a:p>
          <a:p>
            <a:pPr lvl="1">
              <a:lnSpc>
                <a:spcPct val="90000"/>
              </a:lnSpc>
            </a:pPr>
            <a:r>
              <a:rPr lang="en-US" altLang="es-ES" sz="2400" b="1">
                <a:solidFill>
                  <a:srgbClr val="000000"/>
                </a:solidFill>
                <a:sym typeface="Arial" panose="020B0604020202020204" pitchFamily="34" charset="0"/>
              </a:rPr>
              <a:t>Los comités especiales</a:t>
            </a:r>
            <a:r>
              <a:rPr lang="en-US" altLang="es-ES" sz="2400">
                <a:solidFill>
                  <a:srgbClr val="000000"/>
                </a:solidFill>
                <a:sym typeface="Arial" panose="020B0604020202020204" pitchFamily="34" charset="0"/>
              </a:rPr>
              <a:t> son comités nombrados durante un lapso limitado para realizar una función especial.</a:t>
            </a:r>
          </a:p>
          <a:p>
            <a:pPr>
              <a:lnSpc>
                <a:spcPct val="90000"/>
              </a:lnSpc>
            </a:pPr>
            <a:endParaRPr lang="en-US" altLang="es-ES" sz="24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7200" y="1905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s-ES" sz="3000">
                <a:solidFill>
                  <a:srgbClr val="000000"/>
                </a:solidFill>
                <a:sym typeface="Arial" panose="020B0604020202020204" pitchFamily="34" charset="0"/>
              </a:rPr>
              <a:t>Hay dos tipos de comités que nombra el presidente del club.</a:t>
            </a:r>
            <a:r>
              <a:rPr lang="en-US" altLang="es-ES" sz="240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  <p:bldP spid="378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¿Cuál es el </a:t>
            </a:r>
            <a:b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</a:b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papel del Secretario del Club?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620000" cy="205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ES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	El secretario del club es un dirigente electo del club cuyo papel, como punto clave de comunicación del club, es muy importante para el éxito presente y futuro del club. </a:t>
            </a:r>
          </a:p>
        </p:txBody>
      </p:sp>
      <p:pic>
        <p:nvPicPr>
          <p:cNvPr id="55306" name="Picture 10" descr="D:\Club Officer Training\Up to Date\k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988"/>
            <a:ext cx="2971800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bldLvl="2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C000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11684</TotalTime>
  <Words>639</Words>
  <Application>Microsoft Macintosh PowerPoint</Application>
  <PresentationFormat>Presentación en pantalla (4:3)</PresentationFormat>
  <Paragraphs>119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Unicode MS</vt:lpstr>
      <vt:lpstr>MS PGothic</vt:lpstr>
      <vt:lpstr>ＭＳ Ｐゴシック</vt:lpstr>
      <vt:lpstr>Times New Roman</vt:lpstr>
      <vt:lpstr>Wingdings</vt:lpstr>
      <vt:lpstr>Blank Presentation</vt:lpstr>
      <vt:lpstr>Deberes de la Mesa Directiva </vt:lpstr>
      <vt:lpstr>¿Cuál es el papel del  Presidente del Club?</vt:lpstr>
      <vt:lpstr>Papel del Presidente de Club</vt:lpstr>
      <vt:lpstr>¿Quiénes forman  la Junta Directiva?</vt:lpstr>
      <vt:lpstr>Papel del Presidente de Club</vt:lpstr>
      <vt:lpstr>Papel del  Presidente de Club</vt:lpstr>
      <vt:lpstr>Deberes presidenciales (en cuanto a los comités)</vt:lpstr>
      <vt:lpstr>Deberes presidenciales (en cuanto a los comités)</vt:lpstr>
      <vt:lpstr>¿Cuál es el  papel del Secretario del Club?</vt:lpstr>
      <vt:lpstr>¿Papel del Secretario del Club?</vt:lpstr>
      <vt:lpstr>Papel del Secretario del Club</vt:lpstr>
      <vt:lpstr>Papel del Secretario del Club</vt:lpstr>
      <vt:lpstr>Papel del Secretario del Club</vt:lpstr>
      <vt:lpstr>¿Cuál es el  papel del tesorero del club?</vt:lpstr>
      <vt:lpstr>El papel del tesorero del club</vt:lpstr>
      <vt:lpstr>Reuniones</vt:lpstr>
      <vt:lpstr>Papel del tesorero (Reuniones)</vt:lpstr>
      <vt:lpstr>Papel del tesorero (Reuniones)</vt:lpstr>
      <vt:lpstr>Mantenimiento en orden de las finanzas</vt:lpstr>
      <vt:lpstr>Papel del tesorero (Relacionado con el mantenimiento de las finanzas)</vt:lpstr>
    </vt:vector>
  </TitlesOfParts>
  <Company>Jessica Cella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_x000e_</dc:title>
  <dc:creator>Jessica Cella</dc:creator>
  <cp:lastModifiedBy>Roberto Ritte</cp:lastModifiedBy>
  <cp:revision>261</cp:revision>
  <dcterms:created xsi:type="dcterms:W3CDTF">2009-01-05T02:17:04Z</dcterms:created>
  <dcterms:modified xsi:type="dcterms:W3CDTF">2017-07-17T16:20:01Z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Club President Online Course 2009 for translators</vt:lpwstr>
  </property>
  <property fmtid="{D5CDD505-2E9C-101B-9397-08002B2CF9AE}" pid="4" name="ArticulateGUID">
    <vt:lpwstr>6AC5A072-B4C3-47E9-856E-B06F3B4D07CC</vt:lpwstr>
  </property>
  <property fmtid="{D5CDD505-2E9C-101B-9397-08002B2CF9AE}" pid="5" name="ArticulateProjectFull">
    <vt:lpwstr>O:\Leadership\Common\Translation\EL-Electronic\EL 106 Club Officer Orientation\EL 106A.ppta</vt:lpwstr>
  </property>
</Properties>
</file>